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notesSlide2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1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10.png" ContentType="image/png"/>
  <Override PartName="/ppt/media/image35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8.png" ContentType="image/png"/>
  <Override PartName="/ppt/media/media26.avi" ContentType="video/x-msvideo"/>
  <Override PartName="/ppt/media/media34.avi" ContentType="video/x-msvideo"/>
  <Override PartName="/ppt/media/media36.mp4" ContentType="video/mp4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Click to move the slide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it-IT" sz="2000" spc="-1" strike="noStrike">
                <a:latin typeface="Arial"/>
              </a:rPr>
              <a:t>Click to edit the notes format</a:t>
            </a:r>
            <a:endParaRPr b="0" lang="it-IT" sz="20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it-IT" sz="1400" spc="-1" strike="noStrike">
                <a:latin typeface="Times New Roman"/>
              </a:rPr>
              <a:t> 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it-IT" sz="1400" spc="-1" strike="noStrike">
                <a:latin typeface="Times New Roman"/>
              </a:rPr>
              <a:t> 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it-IT" sz="1400" spc="-1" strike="noStrike">
                <a:latin typeface="Times New Roman"/>
              </a:rPr>
              <a:t> </a:t>
            </a:r>
            <a:endParaRPr b="0" lang="it-IT" sz="1400" spc="-1" strike="noStrike"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D368BEF-3A47-44C3-905B-9E5C4A6DCA69}" type="slidenum">
              <a:rPr b="0" lang="it-IT" sz="1400" spc="-1" strike="noStrike">
                <a:latin typeface="Times New Roman"/>
              </a:rPr>
              <a:t>1</a:t>
            </a:fld>
            <a:endParaRPr b="0" lang="it-IT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D4D33C2-A691-4F6C-86D2-59C848592932}" type="slidenum">
              <a:rPr b="0" lang="it-IT" sz="1200" spc="-1" strike="noStrike">
                <a:latin typeface="Times New Roman"/>
              </a:rPr>
              <a:t>1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701058D-36F9-4E59-AB5D-C07BA8960C2B}" type="slidenum">
              <a:rPr b="0" lang="it-IT" sz="1200" spc="-1" strike="noStrike">
                <a:latin typeface="Times New Roman"/>
              </a:rPr>
              <a:t>1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2F1037B-EF4D-4120-AE75-3E187DB787E4}" type="slidenum">
              <a:rPr b="0" lang="it-IT" sz="1200" spc="-1" strike="noStrike">
                <a:latin typeface="Times New Roman"/>
              </a:rPr>
              <a:t>1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33B6447-4460-4E4F-B3D0-80E6D9F5ADD9}" type="slidenum">
              <a:rPr b="0" lang="it-IT" sz="1200" spc="-1" strike="noStrike">
                <a:latin typeface="Times New Roman"/>
              </a:rPr>
              <a:t>1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46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59EA391-70CE-49F2-903B-3F83930153E1}" type="slidenum">
              <a:rPr b="0" lang="it-IT" sz="1200" spc="-1" strike="noStrike">
                <a:latin typeface="Times New Roman"/>
              </a:rPr>
              <a:t>1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49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A301D9E-463F-453E-864E-3534FBEDBE70}" type="slidenum">
              <a:rPr b="0" lang="it-IT" sz="1200" spc="-1" strike="noStrike">
                <a:latin typeface="Times New Roman"/>
              </a:rPr>
              <a:t>1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52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19D7E09-0A10-4662-87B0-EE627C3E28CE}" type="slidenum">
              <a:rPr b="0" lang="it-IT" sz="1200" spc="-1" strike="noStrike">
                <a:latin typeface="Times New Roman"/>
              </a:rPr>
              <a:t>1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9570194-709F-472B-8280-8D315F49A69F}" type="slidenum">
              <a:rPr b="0" lang="it-IT" sz="1200" spc="-1" strike="noStrike">
                <a:latin typeface="Times New Roman"/>
              </a:rPr>
              <a:t>&lt;number&gt;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2680" cy="360756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it-IT" sz="2000" spc="-1" strike="noStrike"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407B03B-B222-4D2A-8E31-4649E53F8667}" type="slidenum">
              <a:rPr b="0" lang="it-IT" sz="1200" spc="-1" strike="noStrike">
                <a:latin typeface="Times New Roman"/>
              </a:rPr>
              <a:t>&lt;number&gt;</a:t>
            </a:fld>
            <a:endParaRPr b="0" lang="it-IT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it-IT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it-IT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-3240"/>
            <a:ext cx="12189240" cy="5200920"/>
          </a:xfrm>
          <a:custGeom>
            <a:avLst/>
            <a:gdLst/>
            <a:ahLst/>
            <a:rect l="l" t="t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2"/>
            <a:tile/>
          </a:blipFill>
          <a:ln>
            <a:solidFill>
              <a:srgbClr val="81212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6393600" y="5000040"/>
            <a:ext cx="5555880" cy="168408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Click to edit the title text format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0" y="0"/>
            <a:ext cx="12189240" cy="2183040"/>
          </a:xfrm>
          <a:custGeom>
            <a:avLst/>
            <a:gdLst/>
            <a:ahLst/>
            <a:rect l="l" t="t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0">
            <a:blip r:embed="rId2"/>
            <a:tile/>
          </a:blipFill>
          <a:ln>
            <a:solidFill>
              <a:srgbClr val="81212f"/>
            </a:solidFill>
            <a:round/>
          </a:ln>
          <a:effectLst>
            <a:outerShdw blurRad="40000" dir="5400000" dist="2304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1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it-IT" sz="4400" spc="-1" strike="noStrike">
                <a:latin typeface="Arial"/>
              </a:rPr>
              <a:t>Click to edit the title text format</a:t>
            </a:r>
            <a:endParaRPr b="0" lang="it-IT" sz="44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3200" spc="-1" strike="noStrike">
                <a:latin typeface="Arial"/>
              </a:rPr>
              <a:t>Click to edit the outline text format</a:t>
            </a:r>
            <a:endParaRPr b="0" lang="it-IT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800" spc="-1" strike="noStrike">
                <a:latin typeface="Arial"/>
              </a:rPr>
              <a:t>Second Outline Level</a:t>
            </a:r>
            <a:endParaRPr b="0" lang="it-IT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400" spc="-1" strike="noStrike">
                <a:latin typeface="Arial"/>
              </a:rPr>
              <a:t>Third Outline Level</a:t>
            </a:r>
            <a:endParaRPr b="0" lang="it-IT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latin typeface="Arial"/>
              </a:rPr>
              <a:t>Fourth Outline Level</a:t>
            </a:r>
            <a:endParaRPr b="0" lang="it-IT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Fifth Outline Level</a:t>
            </a:r>
            <a:endParaRPr b="0" lang="it-IT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Sixth Outline Level</a:t>
            </a:r>
            <a:endParaRPr b="0" lang="it-IT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latin typeface="Arial"/>
              </a:rPr>
              <a:t>Seventh Outline Level</a:t>
            </a:r>
            <a:endParaRPr b="0" lang="it-IT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video" Target="../media/media26.avi"/><Relationship Id="rId2" Type="http://schemas.microsoft.com/office/2007/relationships/media" Target="../media/media26.avi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video" Target="../media/media34.avi"/><Relationship Id="rId2" Type="http://schemas.microsoft.com/office/2007/relationships/media" Target="../media/media34.avi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video" Target="../media/media36.mp4"/><Relationship Id="rId2" Type="http://schemas.microsoft.com/office/2007/relationships/media" Target="../media/media36.mp4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811080" y="391320"/>
            <a:ext cx="10569240" cy="303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it-IT" sz="6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Hybrid force-vision control </a:t>
            </a:r>
            <a:endParaRPr b="0" lang="it-IT" sz="6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it-IT" sz="6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for da Vinci simulator</a:t>
            </a:r>
            <a:endParaRPr b="0" lang="it-IT" sz="6000" spc="-1" strike="noStrike"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263520" y="5157360"/>
            <a:ext cx="5419080" cy="169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1" lang="it-IT" sz="2700" spc="-1" strike="noStrike">
                <a:solidFill>
                  <a:srgbClr val="000000"/>
                </a:solidFill>
                <a:latin typeface="Frutiger LT Std 45 Light"/>
                <a:ea typeface="DejaVu Sans"/>
              </a:rPr>
              <a:t>L. Cappella</a:t>
            </a:r>
            <a:endParaRPr b="0" lang="it-IT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1" lang="it-IT" sz="2700" spc="-1" strike="noStrike">
                <a:solidFill>
                  <a:srgbClr val="000000"/>
                </a:solidFill>
                <a:latin typeface="Frutiger LT Std 45 Light"/>
                <a:ea typeface="DejaVu Sans"/>
              </a:rPr>
              <a:t>M. Cirillo</a:t>
            </a:r>
            <a:endParaRPr b="0" lang="it-IT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</a:pPr>
            <a:r>
              <a:rPr b="1" lang="it-IT" sz="2700" spc="-1" strike="noStrike">
                <a:solidFill>
                  <a:srgbClr val="000000"/>
                </a:solidFill>
                <a:latin typeface="Frutiger LT Std 45 Light"/>
                <a:ea typeface="DejaVu Sans"/>
              </a:rPr>
              <a:t>R. Rinaldi</a:t>
            </a:r>
            <a:endParaRPr b="0" lang="it-IT" sz="2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0" name="Picture 6" descr=""/>
          <p:cNvPicPr/>
          <p:nvPr/>
        </p:nvPicPr>
        <p:blipFill>
          <a:blip r:embed="rId1"/>
          <a:stretch/>
        </p:blipFill>
        <p:spPr>
          <a:xfrm>
            <a:off x="6455880" y="2040840"/>
            <a:ext cx="5758560" cy="1242000"/>
          </a:xfrm>
          <a:prstGeom prst="rect">
            <a:avLst/>
          </a:prstGeom>
          <a:ln>
            <a:noFill/>
          </a:ln>
        </p:spPr>
      </p:pic>
      <p:sp>
        <p:nvSpPr>
          <p:cNvPr id="121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22" name="CustomShape 4"/>
          <p:cNvSpPr/>
          <p:nvPr/>
        </p:nvSpPr>
        <p:spPr>
          <a:xfrm>
            <a:off x="335520" y="18864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An interpretation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23" name="Picture 2" descr=""/>
          <p:cNvPicPr/>
          <p:nvPr/>
        </p:nvPicPr>
        <p:blipFill>
          <a:blip r:embed="rId2"/>
          <a:stretch/>
        </p:blipFill>
        <p:spPr>
          <a:xfrm>
            <a:off x="7790400" y="4150440"/>
            <a:ext cx="3560040" cy="788400"/>
          </a:xfrm>
          <a:prstGeom prst="rect">
            <a:avLst/>
          </a:prstGeom>
          <a:ln>
            <a:noFill/>
          </a:ln>
        </p:spPr>
      </p:pic>
      <p:pic>
        <p:nvPicPr>
          <p:cNvPr id="124" name="Picture 2" descr=""/>
          <p:cNvPicPr/>
          <p:nvPr/>
        </p:nvPicPr>
        <p:blipFill>
          <a:blip r:embed="rId3"/>
          <a:stretch/>
        </p:blipFill>
        <p:spPr>
          <a:xfrm>
            <a:off x="7747200" y="4989600"/>
            <a:ext cx="4179240" cy="1245600"/>
          </a:xfrm>
          <a:prstGeom prst="rect">
            <a:avLst/>
          </a:prstGeom>
          <a:ln>
            <a:noFill/>
          </a:ln>
        </p:spPr>
      </p:pic>
      <p:pic>
        <p:nvPicPr>
          <p:cNvPr id="125" name="Picture 2" descr=""/>
          <p:cNvPicPr/>
          <p:nvPr/>
        </p:nvPicPr>
        <p:blipFill>
          <a:blip r:embed="rId4"/>
          <a:stretch/>
        </p:blipFill>
        <p:spPr>
          <a:xfrm>
            <a:off x="0" y="1452960"/>
            <a:ext cx="7629480" cy="4926240"/>
          </a:xfrm>
          <a:prstGeom prst="rect">
            <a:avLst/>
          </a:prstGeom>
          <a:ln>
            <a:noFill/>
          </a:ln>
        </p:spPr>
      </p:pic>
      <p:pic>
        <p:nvPicPr>
          <p:cNvPr id="126" name="Picture 7" descr=""/>
          <p:cNvPicPr/>
          <p:nvPr/>
        </p:nvPicPr>
        <p:blipFill>
          <a:blip r:embed="rId5"/>
          <a:stretch/>
        </p:blipFill>
        <p:spPr>
          <a:xfrm>
            <a:off x="8904240" y="3404880"/>
            <a:ext cx="1554120" cy="57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8" dur="indefinite" restart="never" nodeType="tmRoot">
          <p:childTnLst>
            <p:seq>
              <p:cTn id="89" dur="indefinite" nodeType="mainSeq">
                <p:childTnLst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28" name="Picture 3" descr=""/>
          <p:cNvPicPr/>
          <p:nvPr/>
        </p:nvPicPr>
        <p:blipFill>
          <a:blip r:embed="rId1"/>
          <a:stretch/>
        </p:blipFill>
        <p:spPr>
          <a:xfrm>
            <a:off x="1487520" y="3611520"/>
            <a:ext cx="1726200" cy="2570040"/>
          </a:xfrm>
          <a:prstGeom prst="rect">
            <a:avLst/>
          </a:prstGeom>
          <a:ln>
            <a:noFill/>
          </a:ln>
        </p:spPr>
      </p:pic>
      <p:sp>
        <p:nvSpPr>
          <p:cNvPr id="129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0" name="Picture 2" descr=""/>
          <p:cNvPicPr/>
          <p:nvPr/>
        </p:nvPicPr>
        <p:blipFill>
          <a:blip r:embed="rId2"/>
          <a:stretch/>
        </p:blipFill>
        <p:spPr>
          <a:xfrm>
            <a:off x="364680" y="1412640"/>
            <a:ext cx="4533120" cy="1970280"/>
          </a:xfrm>
          <a:prstGeom prst="rect">
            <a:avLst/>
          </a:prstGeom>
          <a:ln>
            <a:noFill/>
          </a:ln>
        </p:spPr>
      </p:pic>
      <p:pic>
        <p:nvPicPr>
          <p:cNvPr id="131" name="Picture 4" descr=""/>
          <p:cNvPicPr/>
          <p:nvPr/>
        </p:nvPicPr>
        <p:blipFill>
          <a:blip r:embed="rId3"/>
          <a:stretch/>
        </p:blipFill>
        <p:spPr>
          <a:xfrm>
            <a:off x="5099040" y="1196640"/>
            <a:ext cx="7136640" cy="5211000"/>
          </a:xfrm>
          <a:prstGeom prst="rect">
            <a:avLst/>
          </a:prstGeom>
          <a:ln>
            <a:noFill/>
          </a:ln>
        </p:spPr>
      </p:pic>
      <p:sp>
        <p:nvSpPr>
          <p:cNvPr id="132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Further details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-30600" y="1412640"/>
            <a:ext cx="12220200" cy="3238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it-IT" sz="6700" spc="-1" strike="noStrike">
                <a:solidFill>
                  <a:srgbClr val="000000"/>
                </a:solidFill>
                <a:latin typeface="Sapienza-RegularSC"/>
                <a:ea typeface="DejaVu Sans"/>
              </a:rPr>
              <a:t>Simulation framework</a:t>
            </a:r>
            <a:endParaRPr b="0" lang="it-IT" sz="6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0" dur="indefinite" restart="never" nodeType="tmRoot">
          <p:childTnLst>
            <p:seq>
              <p:cTn id="121" dur="indefinite" nodeType="mainSeq"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128160" y="1124640"/>
            <a:ext cx="5029560" cy="5241960"/>
          </a:xfrm>
          <a:prstGeom prst="rect">
            <a:avLst/>
          </a:prstGeom>
          <a:ln>
            <a:noFill/>
          </a:ln>
        </p:spPr>
      </p:pic>
      <p:pic>
        <p:nvPicPr>
          <p:cNvPr id="138" name="Picture 3" descr=""/>
          <p:cNvPicPr/>
          <p:nvPr/>
        </p:nvPicPr>
        <p:blipFill>
          <a:blip r:embed="rId2"/>
          <a:stretch/>
        </p:blipFill>
        <p:spPr>
          <a:xfrm>
            <a:off x="5303880" y="1312920"/>
            <a:ext cx="6634800" cy="461412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da Vinci simulator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7" dur="indefinite" restart="never" nodeType="tmRoot">
          <p:childTnLst>
            <p:seq>
              <p:cTn id="128" dur="indefinite" nodeType="mainSeq"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2" descr=""/>
          <p:cNvPicPr/>
          <p:nvPr/>
        </p:nvPicPr>
        <p:blipFill>
          <a:blip r:embed="rId1"/>
          <a:stretch/>
        </p:blipFill>
        <p:spPr>
          <a:xfrm>
            <a:off x="128160" y="1124640"/>
            <a:ext cx="5029560" cy="5241960"/>
          </a:xfrm>
          <a:prstGeom prst="rect">
            <a:avLst/>
          </a:prstGeom>
          <a:ln>
            <a:noFill/>
          </a:ln>
        </p:spPr>
      </p:pic>
      <p:pic>
        <p:nvPicPr>
          <p:cNvPr id="143" name="Picture 2" descr=""/>
          <p:cNvPicPr/>
          <p:nvPr/>
        </p:nvPicPr>
        <p:blipFill>
          <a:blip r:embed="rId2"/>
          <a:stretch/>
        </p:blipFill>
        <p:spPr>
          <a:xfrm>
            <a:off x="5441400" y="1124640"/>
            <a:ext cx="6297120" cy="524196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da Vinci simulator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6" name="CustomShape 2"/>
          <p:cNvSpPr/>
          <p:nvPr/>
        </p:nvSpPr>
        <p:spPr>
          <a:xfrm>
            <a:off x="-30600" y="1412640"/>
            <a:ext cx="12220200" cy="3238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it-IT" sz="6700" spc="-1" strike="noStrike">
                <a:solidFill>
                  <a:srgbClr val="000000"/>
                </a:solidFill>
                <a:latin typeface="Sapienza-RegularSC"/>
                <a:ea typeface="DejaVu Sans"/>
              </a:rPr>
              <a:t>Experiments</a:t>
            </a:r>
            <a:endParaRPr b="0" lang="it-IT" sz="6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46" dur="indefinite" restart="never" nodeType="tmRoot">
          <p:childTnLst>
            <p:seq>
              <p:cTn id="147" dur="indefinite" nodeType="mainSeq"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9" name="Picture 2" descr=""/>
          <p:cNvPicPr/>
          <p:nvPr/>
        </p:nvPicPr>
        <p:blipFill>
          <a:blip r:embed="rId1"/>
          <a:stretch/>
        </p:blipFill>
        <p:spPr>
          <a:xfrm>
            <a:off x="6462720" y="1025280"/>
            <a:ext cx="5752080" cy="5353920"/>
          </a:xfrm>
          <a:prstGeom prst="rect">
            <a:avLst/>
          </a:prstGeom>
          <a:ln>
            <a:noFill/>
          </a:ln>
        </p:spPr>
      </p:pic>
      <p:pic>
        <p:nvPicPr>
          <p:cNvPr id="150" name="Picture 3" descr=""/>
          <p:cNvPicPr/>
          <p:nvPr/>
        </p:nvPicPr>
        <p:blipFill>
          <a:blip r:embed="rId2"/>
          <a:stretch/>
        </p:blipFill>
        <p:spPr>
          <a:xfrm>
            <a:off x="41040" y="1455840"/>
            <a:ext cx="6340680" cy="446220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first experiment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0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00"/>
                            </p:stCondLst>
                            <p:childTnLst>
                              <p:par>
                                <p:cTn id="16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first experiment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55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0" y="1025280"/>
            <a:ext cx="12189240" cy="546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4" dur="indefinite" restart="never" nodeType="tmRoot">
          <p:childTnLst>
            <p:seq>
              <p:cTn id="165" dur="indefinite" nodeType="mainSeq">
                <p:childTnLst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69" dur="124450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70" restart="whenNotActive" nodeType="interactiveSeq" fill="hold">
                <p:childTnLst>
                  <p:par>
                    <p:cTn id="171" fill="hold"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4" dur="1" fill="hold"/>
                                        <p:tgtEl>
                                          <p:spTgt spid="1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3" descr=""/>
          <p:cNvPicPr/>
          <p:nvPr/>
        </p:nvPicPr>
        <p:blipFill>
          <a:blip r:embed="rId1"/>
          <a:stretch/>
        </p:blipFill>
        <p:spPr>
          <a:xfrm>
            <a:off x="5811840" y="1025280"/>
            <a:ext cx="6252480" cy="535356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first experiment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60" name="Immagine 2" descr=""/>
          <p:cNvPicPr/>
          <p:nvPr/>
        </p:nvPicPr>
        <p:blipFill>
          <a:blip r:embed="rId2"/>
          <a:stretch/>
        </p:blipFill>
        <p:spPr>
          <a:xfrm>
            <a:off x="126720" y="1437480"/>
            <a:ext cx="5684400" cy="420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3" name="Picture 2" descr=""/>
          <p:cNvPicPr/>
          <p:nvPr/>
        </p:nvPicPr>
        <p:blipFill>
          <a:blip r:embed="rId1"/>
          <a:stretch/>
        </p:blipFill>
        <p:spPr>
          <a:xfrm>
            <a:off x="5868360" y="1025280"/>
            <a:ext cx="6195960" cy="533484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first experiment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65" name="Immagine 5" descr=""/>
          <p:cNvPicPr/>
          <p:nvPr/>
        </p:nvPicPr>
        <p:blipFill>
          <a:blip r:embed="rId2"/>
          <a:stretch/>
        </p:blipFill>
        <p:spPr>
          <a:xfrm>
            <a:off x="126720" y="1437480"/>
            <a:ext cx="5740920" cy="420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2" dur="indefinite" restart="never" nodeType="tmRoot">
          <p:childTnLst>
            <p:seq>
              <p:cTn id="183" dur="indefinite" nodeType="mainSeq"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-30600" y="1412640"/>
            <a:ext cx="12220200" cy="3238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it-IT" sz="6700" spc="-1" strike="noStrike">
                <a:solidFill>
                  <a:srgbClr val="000000"/>
                </a:solidFill>
                <a:latin typeface="Sapienza-RegularSC"/>
                <a:ea typeface="DejaVu Sans"/>
              </a:rPr>
              <a:t>Problem Description</a:t>
            </a:r>
            <a:endParaRPr b="0" lang="it-IT" sz="6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Picture 3" descr=""/>
          <p:cNvPicPr/>
          <p:nvPr/>
        </p:nvPicPr>
        <p:blipFill>
          <a:blip r:embed="rId1"/>
          <a:stretch/>
        </p:blipFill>
        <p:spPr>
          <a:xfrm>
            <a:off x="6095880" y="1289520"/>
            <a:ext cx="6093360" cy="4986720"/>
          </a:xfrm>
          <a:prstGeom prst="rect">
            <a:avLst/>
          </a:prstGeom>
          <a:ln>
            <a:noFill/>
          </a:ln>
        </p:spPr>
      </p:pic>
      <p:sp>
        <p:nvSpPr>
          <p:cNvPr id="169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first experiment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70" name="Immagine 5" descr=""/>
          <p:cNvPicPr/>
          <p:nvPr/>
        </p:nvPicPr>
        <p:blipFill>
          <a:blip r:embed="rId2"/>
          <a:stretch/>
        </p:blipFill>
        <p:spPr>
          <a:xfrm>
            <a:off x="126720" y="1437480"/>
            <a:ext cx="5839200" cy="4200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9" dur="indefinite" restart="never" nodeType="tmRoot">
          <p:childTnLst>
            <p:seq>
              <p:cTn id="190" dur="indefinite" nodeType="mainSeq">
                <p:childTnLst>
                  <p:par>
                    <p:cTn id="191" fill="hold">
                      <p:stCondLst>
                        <p:cond delay="0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2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second experiment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74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-2160" y="1025280"/>
            <a:ext cx="12191400" cy="537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6" dur="indefinite" restart="never" nodeType="tmRoot">
          <p:childTnLst>
            <p:seq>
              <p:cTn id="197" dur="indefinite" nodeType="mainSeq">
                <p:childTnLst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01" dur="41300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02" restart="whenNotActive" nodeType="interactiveSeq" fill="hold">
                <p:childTnLst>
                  <p:par>
                    <p:cTn id="203" fill="hold"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6" dur="1" fill="hold"/>
                                        <p:tgtEl>
                                          <p:spTgt spid="1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third experiment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78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-2160" y="1025280"/>
            <a:ext cx="12191400" cy="537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07" dur="indefinite" restart="never" nodeType="tmRoot">
          <p:childTnLst>
            <p:seq>
              <p:cTn id="208" dur="indefinite" nodeType="mainSeq">
                <p:childTnLst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12" dur="24500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13" restart="whenNotActive" nodeType="interactiveSeq" fill="hold">
                <p:childTnLst>
                  <p:par>
                    <p:cTn id="214" fill="hold"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7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0" name="CustomShape 2"/>
          <p:cNvSpPr/>
          <p:nvPr/>
        </p:nvSpPr>
        <p:spPr>
          <a:xfrm>
            <a:off x="-30600" y="1412640"/>
            <a:ext cx="12220200" cy="3238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it-IT" sz="6700" spc="-1" strike="noStrike">
                <a:solidFill>
                  <a:srgbClr val="000000"/>
                </a:solidFill>
                <a:latin typeface="Sapienza-RegularSC"/>
                <a:ea typeface="DejaVu Sans"/>
              </a:rPr>
              <a:t>An eye-to-hand variant.</a:t>
            </a:r>
            <a:endParaRPr b="0" lang="it-IT" sz="6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18" dur="indefinite" restart="never" nodeType="tmRoot">
          <p:childTnLst>
            <p:seq>
              <p:cTn id="219" dur="indefinite" nodeType="mainSeq">
                <p:childTnLst>
                  <p:par>
                    <p:cTn id="220" fill="hold">
                      <p:stCondLst>
                        <p:cond delay="0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4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key differences: 1/4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288000" y="2160000"/>
            <a:ext cx="6041160" cy="414000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2"/>
          <a:stretch/>
        </p:blipFill>
        <p:spPr>
          <a:xfrm>
            <a:off x="7812000" y="46800"/>
            <a:ext cx="3687480" cy="403776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3"/>
          <a:stretch/>
        </p:blipFill>
        <p:spPr>
          <a:xfrm>
            <a:off x="6336000" y="4084920"/>
            <a:ext cx="5226480" cy="2178720"/>
          </a:xfrm>
          <a:prstGeom prst="rect">
            <a:avLst/>
          </a:prstGeom>
          <a:ln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180000" y="1272240"/>
            <a:ext cx="110869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The features     are on the ee.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4"/>
          <a:stretch/>
        </p:blipFill>
        <p:spPr>
          <a:xfrm>
            <a:off x="3384000" y="1342800"/>
            <a:ext cx="527400" cy="67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0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500"/>
                            </p:stCondLst>
                            <p:childTnLst>
                              <p:par>
                                <p:cTn id="23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000"/>
                            </p:stCondLst>
                            <p:childTnLst>
                              <p:par>
                                <p:cTn id="23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key differences: 2/4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864000" y="1542600"/>
            <a:ext cx="110869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The dimention of     is  time-dependent.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93" name="" descr=""/>
          <p:cNvPicPr/>
          <p:nvPr/>
        </p:nvPicPr>
        <p:blipFill>
          <a:blip r:embed="rId1"/>
          <a:stretch/>
        </p:blipFill>
        <p:spPr>
          <a:xfrm>
            <a:off x="5148000" y="1584000"/>
            <a:ext cx="527400" cy="6728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2"/>
          <a:stretch/>
        </p:blipFill>
        <p:spPr>
          <a:xfrm>
            <a:off x="7256160" y="2225880"/>
            <a:ext cx="3687480" cy="403776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3"/>
          <a:stretch/>
        </p:blipFill>
        <p:spPr>
          <a:xfrm>
            <a:off x="461160" y="2356920"/>
            <a:ext cx="5226480" cy="2178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40" dur="indefinite" restart="never" nodeType="tmRoot">
          <p:childTnLst>
            <p:seq>
              <p:cTn id="241" dur="indefinite" nodeType="mainSeq"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"/>
                            </p:stCondLst>
                            <p:childTnLst>
                              <p:par>
                                <p:cTn id="24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97" name="CustomShape 2"/>
          <p:cNvSpPr/>
          <p:nvPr/>
        </p:nvSpPr>
        <p:spPr>
          <a:xfrm>
            <a:off x="2520" y="122400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key differences: 3/4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99" name="" descr=""/>
          <p:cNvPicPr/>
          <p:nvPr/>
        </p:nvPicPr>
        <p:blipFill>
          <a:blip r:embed="rId1"/>
          <a:stretch/>
        </p:blipFill>
        <p:spPr>
          <a:xfrm>
            <a:off x="4113720" y="1563480"/>
            <a:ext cx="637920" cy="59616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2"/>
          <a:srcRect l="0" t="5269" r="0" b="14208"/>
          <a:stretch/>
        </p:blipFill>
        <p:spPr>
          <a:xfrm>
            <a:off x="-20160" y="3240000"/>
            <a:ext cx="4182840" cy="244728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3"/>
          <a:srcRect l="0" t="5212" r="0" b="0"/>
          <a:stretch/>
        </p:blipFill>
        <p:spPr>
          <a:xfrm>
            <a:off x="4104000" y="3240000"/>
            <a:ext cx="3900600" cy="25196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4"/>
          <a:stretch/>
        </p:blipFill>
        <p:spPr>
          <a:xfrm>
            <a:off x="8004960" y="3240000"/>
            <a:ext cx="3938760" cy="2529000"/>
          </a:xfrm>
          <a:prstGeom prst="rect">
            <a:avLst/>
          </a:prstGeom>
          <a:ln>
            <a:noFill/>
          </a:ln>
        </p:spPr>
      </p:pic>
      <p:sp>
        <p:nvSpPr>
          <p:cNvPr id="203" name="CustomShape 4"/>
          <p:cNvSpPr/>
          <p:nvPr/>
        </p:nvSpPr>
        <p:spPr>
          <a:xfrm>
            <a:off x="864000" y="1549440"/>
            <a:ext cx="110869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The value of      differs for each landmark.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1" dur="indefinite" restart="never" nodeType="tmRoot">
          <p:childTnLst>
            <p:seq>
              <p:cTn id="252" dur="indefinite" nodeType="mainSeq">
                <p:childTnLst>
                  <p:par>
                    <p:cTn id="253" fill="hold">
                      <p:stCondLst>
                        <p:cond delay="0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500"/>
                            </p:stCondLst>
                            <p:childTnLst>
                              <p:par>
                                <p:cTn id="25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1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000"/>
                            </p:stCondLst>
                            <p:childTnLst>
                              <p:par>
                                <p:cTn id="26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key differences: 3/4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1"/>
          <a:stretch/>
        </p:blipFill>
        <p:spPr>
          <a:xfrm>
            <a:off x="3888000" y="2342520"/>
            <a:ext cx="4485240" cy="399312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2"/>
          <a:stretch/>
        </p:blipFill>
        <p:spPr>
          <a:xfrm>
            <a:off x="4113720" y="1563480"/>
            <a:ext cx="637920" cy="596160"/>
          </a:xfrm>
          <a:prstGeom prst="rect">
            <a:avLst/>
          </a:prstGeom>
          <a:ln>
            <a:noFill/>
          </a:ln>
        </p:spPr>
      </p:pic>
      <p:sp>
        <p:nvSpPr>
          <p:cNvPr id="209" name="CustomShape 4"/>
          <p:cNvSpPr/>
          <p:nvPr/>
        </p:nvSpPr>
        <p:spPr>
          <a:xfrm>
            <a:off x="864000" y="1549440"/>
            <a:ext cx="110869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The value of      differs for each landmark.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6" dur="indefinite" restart="never" nodeType="tmRoot">
          <p:childTnLst>
            <p:seq>
              <p:cTn id="267" dur="indefinite" nodeType="mainSeq">
                <p:childTnLst>
                  <p:par>
                    <p:cTn id="268" fill="hold">
                      <p:stCondLst>
                        <p:cond delay="0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2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modified control law.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864000" y="1549440"/>
            <a:ext cx="110869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4" name="" descr=""/>
          <p:cNvPicPr/>
          <p:nvPr/>
        </p:nvPicPr>
        <p:blipFill>
          <a:blip r:embed="rId1"/>
          <a:stretch/>
        </p:blipFill>
        <p:spPr>
          <a:xfrm>
            <a:off x="36360" y="1548000"/>
            <a:ext cx="11977560" cy="1504440"/>
          </a:xfrm>
          <a:prstGeom prst="rect">
            <a:avLst/>
          </a:prstGeom>
          <a:ln>
            <a:noFill/>
          </a:ln>
        </p:spPr>
      </p:pic>
      <p:sp>
        <p:nvSpPr>
          <p:cNvPr id="215" name="CustomShape 5"/>
          <p:cNvSpPr/>
          <p:nvPr/>
        </p:nvSpPr>
        <p:spPr>
          <a:xfrm>
            <a:off x="8208000" y="1440000"/>
            <a:ext cx="2879640" cy="654480"/>
          </a:xfrm>
          <a:prstGeom prst="ellipse">
            <a:avLst/>
          </a:prstGeom>
          <a:solidFill>
            <a:srgbClr val="ff0000">
              <a:alpha val="26000"/>
            </a:srgbClr>
          </a:solidFill>
          <a:ln w="1908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6"/>
          <p:cNvSpPr/>
          <p:nvPr/>
        </p:nvSpPr>
        <p:spPr>
          <a:xfrm>
            <a:off x="5688000" y="2448000"/>
            <a:ext cx="719640" cy="503640"/>
          </a:xfrm>
          <a:prstGeom prst="ellipse">
            <a:avLst/>
          </a:prstGeom>
          <a:solidFill>
            <a:srgbClr val="ff0000">
              <a:alpha val="26000"/>
            </a:srgbClr>
          </a:solidFill>
          <a:ln w="19080">
            <a:solidFill>
              <a:srgbClr val="80008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680760" y="3888000"/>
            <a:ext cx="3134880" cy="151164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4954320" y="3456000"/>
            <a:ext cx="6061320" cy="242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3" dur="indefinite" restart="never" nodeType="tmRoot">
          <p:childTnLst>
            <p:seq>
              <p:cTn id="274" dur="indefinite" nodeType="mainSeq">
                <p:childTnLst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0" fill="hold">
                      <p:stCondLst>
                        <p:cond delay="indefinite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4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0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first experiment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0" dur="indefinite" restart="never" nodeType="tmRoot">
          <p:childTnLst>
            <p:seq>
              <p:cTn id="3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3"/>
          <p:cNvSpPr/>
          <p:nvPr/>
        </p:nvSpPr>
        <p:spPr>
          <a:xfrm>
            <a:off x="317880" y="176400"/>
            <a:ext cx="115365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Scenario 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152640" y="1917720"/>
            <a:ext cx="12291480" cy="30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2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Task requiring </a:t>
            </a:r>
            <a:r>
              <a:rPr b="0" lang="it-IT" sz="2600" spc="-1" strike="noStrike">
                <a:solidFill>
                  <a:srgbClr val="ff0000"/>
                </a:solidFill>
                <a:latin typeface="Arial"/>
                <a:ea typeface="Noto Sans CJK SC Regular"/>
              </a:rPr>
              <a:t>contact </a:t>
            </a:r>
            <a:r>
              <a:rPr b="0" lang="it-IT" sz="2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with the external dynamic and/or unknown environment</a:t>
            </a: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it-IT" sz="2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Different sensors in order to deal with it :</a:t>
            </a: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0000"/>
              </a:buClr>
              <a:buFont typeface="Wingdings" charset="2"/>
              <a:buChar char=""/>
            </a:pPr>
            <a:r>
              <a:rPr b="1" i="1" lang="it-IT" sz="2600" spc="-1" strike="noStrike">
                <a:solidFill>
                  <a:srgbClr val="ff0000"/>
                </a:solidFill>
                <a:latin typeface="Arial"/>
                <a:ea typeface="Noto Sans CJK SC Regular"/>
              </a:rPr>
              <a:t> </a:t>
            </a:r>
            <a:r>
              <a:rPr b="1" i="1" lang="it-IT" sz="2600" spc="-1" strike="noStrike">
                <a:solidFill>
                  <a:srgbClr val="ff0000"/>
                </a:solidFill>
                <a:latin typeface="Arial"/>
                <a:ea typeface="Noto Sans CJK SC Regular"/>
              </a:rPr>
              <a:t>vision sensor</a:t>
            </a:r>
            <a:r>
              <a:rPr b="0" lang="it-IT" sz="2600" spc="-1" strike="noStrike">
                <a:solidFill>
                  <a:srgbClr val="ff0000"/>
                </a:solidFill>
                <a:latin typeface="Arial"/>
                <a:ea typeface="Noto Sans CJK SC Regular"/>
              </a:rPr>
              <a:t> : </a:t>
            </a:r>
            <a:r>
              <a:rPr b="0" lang="it-IT" sz="2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information on the spatial arrangement of different objects,</a:t>
            </a: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6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ff0000"/>
              </a:buClr>
              <a:buFont typeface="Wingdings" charset="2"/>
              <a:buChar char=""/>
            </a:pPr>
            <a:r>
              <a:rPr b="1" i="1" lang="it-IT" sz="2600" spc="-1" strike="noStrike">
                <a:solidFill>
                  <a:srgbClr val="ff0000"/>
                </a:solidFill>
                <a:latin typeface="Arial"/>
                <a:ea typeface="Noto Sans CJK SC Regular"/>
              </a:rPr>
              <a:t> </a:t>
            </a:r>
            <a:r>
              <a:rPr b="1" i="1" lang="it-IT" sz="2600" spc="-1" strike="noStrike">
                <a:solidFill>
                  <a:srgbClr val="ff0000"/>
                </a:solidFill>
                <a:latin typeface="Arial"/>
                <a:ea typeface="Noto Sans CJK SC Regular"/>
              </a:rPr>
              <a:t>force sensor</a:t>
            </a:r>
            <a:r>
              <a:rPr b="0" lang="it-IT" sz="2600" spc="-1" strike="noStrike">
                <a:solidFill>
                  <a:srgbClr val="ff0000"/>
                </a:solidFill>
                <a:latin typeface="Arial"/>
                <a:ea typeface="Noto Sans CJK SC Regular"/>
              </a:rPr>
              <a:t> :</a:t>
            </a:r>
            <a:r>
              <a:rPr b="0" lang="it-IT" sz="2600" spc="-1" strike="noStrike">
                <a:solidFill>
                  <a:srgbClr val="000000"/>
                </a:solidFill>
                <a:latin typeface="Arial"/>
                <a:ea typeface="Noto Sans CJK SC Regular"/>
              </a:rPr>
              <a:t> local information.</a:t>
            </a:r>
            <a:endParaRPr b="0" lang="it-IT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it-IT" sz="2600" spc="-1" strike="noStrike">
              <a:latin typeface="Arial"/>
            </a:endParaRPr>
          </a:p>
        </p:txBody>
      </p:sp>
      <p:sp>
        <p:nvSpPr>
          <p:cNvPr id="93" name="CustomShape 5"/>
          <p:cNvSpPr/>
          <p:nvPr/>
        </p:nvSpPr>
        <p:spPr>
          <a:xfrm>
            <a:off x="936000" y="5203800"/>
            <a:ext cx="1108692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4000" spc="-1" strike="noStrike">
                <a:solidFill>
                  <a:srgbClr val="ff0000"/>
                </a:solidFill>
                <a:latin typeface="Arial"/>
                <a:ea typeface="Noto Sans CJK SC Regular"/>
              </a:rPr>
              <a:t>HOW TO EFFECTIVELY COMBINE THEM?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" dur="indefinite" restart="never" nodeType="tmRoot">
          <p:childTnLst>
            <p:seq>
              <p:cTn id="11" dur="indefinite" nodeType="mainSeq">
                <p:childTnLst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20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20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" dur="20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second experiment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2" dur="indefinite" restart="never" nodeType="tmRoot">
          <p:childTnLst>
            <p:seq>
              <p:cTn id="3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2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tretch/>
        </p:blipFill>
        <p:spPr>
          <a:xfrm>
            <a:off x="720000" y="132840"/>
            <a:ext cx="11015640" cy="626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4" dur="indefinite" restart="never" nodeType="tmRoot">
          <p:childTnLst>
            <p:seq>
              <p:cTn id="30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2"/>
          <p:cNvSpPr/>
          <p:nvPr/>
        </p:nvSpPr>
        <p:spPr>
          <a:xfrm>
            <a:off x="810000" y="2250720"/>
            <a:ext cx="10551600" cy="519372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30" name="CustomShape 3"/>
          <p:cNvSpPr/>
          <p:nvPr/>
        </p:nvSpPr>
        <p:spPr>
          <a:xfrm>
            <a:off x="179280" y="1303920"/>
            <a:ext cx="13835520" cy="10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it-IT" sz="6600" spc="-1" strike="noStrike">
                <a:solidFill>
                  <a:srgbClr val="000000"/>
                </a:solidFill>
                <a:latin typeface="Frutiger LT Std 45 Light"/>
                <a:ea typeface="DejaVu Sans"/>
              </a:rPr>
              <a:t>Thank you for your attention!</a:t>
            </a:r>
            <a:endParaRPr b="0" lang="it-IT" sz="6600" spc="-1" strike="noStrike"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06" dur="indefinite" restart="never" nodeType="tmRoot">
          <p:childTnLst>
            <p:seq>
              <p:cTn id="3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-30600" y="1412640"/>
            <a:ext cx="12220200" cy="3238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it-IT" sz="6700" spc="-1" strike="noStrike">
                <a:solidFill>
                  <a:srgbClr val="000000"/>
                </a:solidFill>
                <a:latin typeface="Sapienza-RegularSC"/>
                <a:ea typeface="DejaVu Sans"/>
              </a:rPr>
              <a:t>A literature review</a:t>
            </a:r>
            <a:endParaRPr b="0" lang="it-IT" sz="6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97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17880" y="176400"/>
            <a:ext cx="115365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hybrid-based control scheme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99" name="Picture 2" descr=""/>
          <p:cNvPicPr/>
          <p:nvPr/>
        </p:nvPicPr>
        <p:blipFill>
          <a:blip r:embed="rId1"/>
          <a:stretch/>
        </p:blipFill>
        <p:spPr>
          <a:xfrm>
            <a:off x="1439640" y="1025280"/>
            <a:ext cx="8686440" cy="5331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317880" y="176400"/>
            <a:ext cx="115365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impedance-based control scheme</a:t>
            </a:r>
            <a:endParaRPr b="0" lang="it-IT" sz="40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3" name="Picture 3" descr=""/>
          <p:cNvPicPr/>
          <p:nvPr/>
        </p:nvPicPr>
        <p:blipFill>
          <a:blip r:embed="rId1"/>
          <a:stretch/>
        </p:blipFill>
        <p:spPr>
          <a:xfrm>
            <a:off x="1919520" y="1025280"/>
            <a:ext cx="8739000" cy="534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6" name="Picture 2" descr=""/>
          <p:cNvPicPr/>
          <p:nvPr/>
        </p:nvPicPr>
        <p:blipFill>
          <a:blip r:embed="rId1"/>
          <a:stretch/>
        </p:blipFill>
        <p:spPr>
          <a:xfrm>
            <a:off x="2063520" y="1052640"/>
            <a:ext cx="8206920" cy="5298840"/>
          </a:xfrm>
          <a:prstGeom prst="rect">
            <a:avLst/>
          </a:prstGeom>
          <a:ln>
            <a:noFill/>
          </a:ln>
        </p:spPr>
      </p:pic>
      <p:sp>
        <p:nvSpPr>
          <p:cNvPr id="107" name="CustomShape 3"/>
          <p:cNvSpPr/>
          <p:nvPr/>
        </p:nvSpPr>
        <p:spPr>
          <a:xfrm>
            <a:off x="317880" y="464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The external hybrid vision/force control scheme</a:t>
            </a:r>
            <a:endParaRPr b="0" lang="it-IT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48" dur="indefinite" restart="never" nodeType="tmRoot">
          <p:childTnLst>
            <p:seq>
              <p:cTn id="49" dur="indefinite" nodeType="mainSeq">
                <p:childTnLst>
                  <p:par>
                    <p:cTn id="50" fill="hold">
                      <p:stCondLst>
                        <p:cond delay="0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-30600" y="1772640"/>
            <a:ext cx="12220200" cy="3238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r>
              <a:rPr b="1" lang="it-IT" sz="6700" spc="-1" strike="noStrike">
                <a:solidFill>
                  <a:srgbClr val="000000"/>
                </a:solidFill>
                <a:latin typeface="Sapienza-RegularSC"/>
                <a:ea typeface="DejaVu Sans"/>
              </a:rPr>
              <a:t>Focus on the assigned control scheme</a:t>
            </a:r>
            <a:endParaRPr b="0" lang="it-IT" sz="67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0" y="6400800"/>
            <a:ext cx="12189240" cy="454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it-IT" sz="1800" spc="-1" strike="noStrike">
                <a:solidFill>
                  <a:srgbClr val="ffffff"/>
                </a:solidFill>
                <a:latin typeface="Frutiger LT Std 45 Light"/>
                <a:ea typeface="DejaVu Sans"/>
              </a:rPr>
              <a:t>L. Cappella     M. Cirillo    R. Rinaldi</a:t>
            </a:r>
            <a:endParaRPr b="0" lang="it-IT" sz="1800" spc="-1" strike="noStrike">
              <a:latin typeface="Arial"/>
            </a:endParaRPr>
          </a:p>
        </p:txBody>
      </p:sp>
      <p:pic>
        <p:nvPicPr>
          <p:cNvPr id="111" name="Picture 7" descr=""/>
          <p:cNvPicPr/>
          <p:nvPr/>
        </p:nvPicPr>
        <p:blipFill>
          <a:blip r:embed="rId1"/>
          <a:stretch/>
        </p:blipFill>
        <p:spPr>
          <a:xfrm>
            <a:off x="8904240" y="3404880"/>
            <a:ext cx="1554120" cy="574560"/>
          </a:xfrm>
          <a:prstGeom prst="rect">
            <a:avLst/>
          </a:prstGeom>
          <a:ln>
            <a:noFill/>
          </a:ln>
        </p:spPr>
      </p:pic>
      <p:pic>
        <p:nvPicPr>
          <p:cNvPr id="112" name="Picture 8" descr=""/>
          <p:cNvPicPr/>
          <p:nvPr/>
        </p:nvPicPr>
        <p:blipFill>
          <a:blip r:embed="rId2"/>
          <a:stretch/>
        </p:blipFill>
        <p:spPr>
          <a:xfrm>
            <a:off x="8256600" y="4291920"/>
            <a:ext cx="3034440" cy="618120"/>
          </a:xfrm>
          <a:prstGeom prst="rect">
            <a:avLst/>
          </a:prstGeom>
          <a:ln>
            <a:noFill/>
          </a:ln>
        </p:spPr>
      </p:pic>
      <p:pic>
        <p:nvPicPr>
          <p:cNvPr id="113" name="Picture 9" descr=""/>
          <p:cNvPicPr/>
          <p:nvPr/>
        </p:nvPicPr>
        <p:blipFill>
          <a:blip r:embed="rId3"/>
          <a:stretch/>
        </p:blipFill>
        <p:spPr>
          <a:xfrm>
            <a:off x="8256600" y="5263560"/>
            <a:ext cx="3186720" cy="683640"/>
          </a:xfrm>
          <a:prstGeom prst="rect">
            <a:avLst/>
          </a:prstGeom>
          <a:ln>
            <a:noFill/>
          </a:ln>
        </p:spPr>
      </p:pic>
      <p:sp>
        <p:nvSpPr>
          <p:cNvPr id="114" name="CustomShape 2"/>
          <p:cNvSpPr/>
          <p:nvPr/>
        </p:nvSpPr>
        <p:spPr>
          <a:xfrm>
            <a:off x="0" y="1025280"/>
            <a:ext cx="12189240" cy="1180800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3"/>
          <p:cNvSpPr/>
          <p:nvPr/>
        </p:nvSpPr>
        <p:spPr>
          <a:xfrm>
            <a:off x="317880" y="176400"/>
            <a:ext cx="11871360" cy="6890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it-IT" sz="4000" spc="-1" strike="noStrike">
                <a:solidFill>
                  <a:srgbClr val="ffffff"/>
                </a:solidFill>
                <a:latin typeface="Sapienza-RegularSC"/>
                <a:ea typeface="DejaVu Sans"/>
              </a:rPr>
              <a:t>An interpretation</a:t>
            </a:r>
            <a:endParaRPr b="0" lang="it-IT" sz="4000" spc="-1" strike="noStrike">
              <a:latin typeface="Arial"/>
            </a:endParaRPr>
          </a:p>
        </p:txBody>
      </p:sp>
      <p:pic>
        <p:nvPicPr>
          <p:cNvPr id="116" name="Picture 6" descr=""/>
          <p:cNvPicPr/>
          <p:nvPr/>
        </p:nvPicPr>
        <p:blipFill>
          <a:blip r:embed="rId4"/>
          <a:stretch/>
        </p:blipFill>
        <p:spPr>
          <a:xfrm>
            <a:off x="6455880" y="1845000"/>
            <a:ext cx="5758560" cy="1242000"/>
          </a:xfrm>
          <a:prstGeom prst="rect">
            <a:avLst/>
          </a:prstGeom>
          <a:ln>
            <a:noFill/>
          </a:ln>
        </p:spPr>
      </p:pic>
      <p:pic>
        <p:nvPicPr>
          <p:cNvPr id="117" name="Picture 2" descr=""/>
          <p:cNvPicPr/>
          <p:nvPr/>
        </p:nvPicPr>
        <p:blipFill>
          <a:blip r:embed="rId5"/>
          <a:stretch/>
        </p:blipFill>
        <p:spPr>
          <a:xfrm>
            <a:off x="0" y="1472400"/>
            <a:ext cx="7629480" cy="492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2" dur="indefinite" restart="never" nodeType="tmRoot">
          <p:childTnLst>
            <p:seq>
              <p:cTn id="63" dur="indefinite" nodeType="mainSeq"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822433"/>
      </a:accent1>
      <a:accent2>
        <a:srgbClr val="a6bcc6"/>
      </a:accent2>
      <a:accent3>
        <a:srgbClr val="00b3be"/>
      </a:accent3>
      <a:accent4>
        <a:srgbClr val="6ad5bb"/>
      </a:accent4>
      <a:accent5>
        <a:srgbClr val="f69240"/>
      </a:accent5>
      <a:accent6>
        <a:srgbClr val="d7a90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822433"/>
      </a:accent1>
      <a:accent2>
        <a:srgbClr val="a6bcc6"/>
      </a:accent2>
      <a:accent3>
        <a:srgbClr val="00b3be"/>
      </a:accent3>
      <a:accent4>
        <a:srgbClr val="6ad5bb"/>
      </a:accent4>
      <a:accent5>
        <a:srgbClr val="f69240"/>
      </a:accent5>
      <a:accent6>
        <a:srgbClr val="d7a90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ffffff"/>
      </a:dk2>
      <a:lt2>
        <a:srgbClr val="ffffff"/>
      </a:lt2>
      <a:accent1>
        <a:srgbClr val="822433"/>
      </a:accent1>
      <a:accent2>
        <a:srgbClr val="a6bcc6"/>
      </a:accent2>
      <a:accent3>
        <a:srgbClr val="00b3be"/>
      </a:accent3>
      <a:accent4>
        <a:srgbClr val="6ad5bb"/>
      </a:accent4>
      <a:accent5>
        <a:srgbClr val="f69240"/>
      </a:accent5>
      <a:accent6>
        <a:srgbClr val="d7a90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Sapienza</Template>
  <TotalTime>8566</TotalTime>
  <Application>LibreOffice/6.1.4.2$Linux_X86_64 LibreOffice_project/10$Build-2</Application>
  <Words>349</Words>
  <Paragraphs>65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2016-08-01T13:41:08Z</dcterms:created>
  <dc:creator/>
  <dc:description/>
  <dc:language>it-IT</dc:language>
  <cp:lastModifiedBy/>
  <dcterms:modified xsi:type="dcterms:W3CDTF">2019-02-01T00:15:16Z</dcterms:modified>
  <cp:revision>646</cp:revision>
  <dc:subject/>
  <dc:title>Analisi e controllo degli attuatori a cedevolezza variabile (VSAs – Variable stiffness actuators)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3</vt:i4>
  </property>
  <property fmtid="{D5CDD505-2E9C-101B-9397-08002B2CF9AE}" pid="8" name="Notes">
    <vt:i4>7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24</vt:i4>
  </property>
</Properties>
</file>